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4" r:id="rId4"/>
    <p:sldId id="264" r:id="rId5"/>
    <p:sldId id="266" r:id="rId6"/>
    <p:sldId id="270" r:id="rId7"/>
    <p:sldId id="271" r:id="rId8"/>
    <p:sldId id="273" r:id="rId9"/>
    <p:sldId id="27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0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bernal.SALUDBCS\Documents\ARCHIVOS%202016\INFORMACION%20SEMANAL%20Y%20MENSUAL\semana%2020-2016\base%20flu%20sem%2029-2016.sin%20duplicad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20-2016\dengue%20semana%2020-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DE LA INFLUENZA. PERIODO 2015 2016</a:t>
            </a:r>
          </a:p>
        </c:rich>
      </c:tx>
      <c:layout>
        <c:manualLayout>
          <c:xMode val="edge"/>
          <c:yMode val="edge"/>
          <c:x val="0.24292606682591641"/>
          <c:y val="1.3114754098360664E-2"/>
        </c:manualLayout>
      </c:layout>
      <c:overlay val="1"/>
    </c:title>
    <c:plotArea>
      <c:layout>
        <c:manualLayout>
          <c:layoutTarget val="inner"/>
          <c:xMode val="edge"/>
          <c:yMode val="edge"/>
          <c:x val="7.510419403036217E-2"/>
          <c:y val="7.3716188803988114E-2"/>
          <c:w val="0.90675528620720169"/>
          <c:h val="0.73341869971171636"/>
        </c:manualLayout>
      </c:layout>
      <c:lineChart>
        <c:grouping val="standard"/>
        <c:ser>
          <c:idx val="0"/>
          <c:order val="0"/>
          <c:tx>
            <c:strRef>
              <c:f>'[base flu sem 29-2016.sin duplicados.xlsx]curva epidemica'!$D$2</c:f>
              <c:strCache>
                <c:ptCount val="1"/>
                <c:pt idx="0">
                  <c:v>Probables 826</c:v>
                </c:pt>
              </c:strCache>
            </c:strRef>
          </c:tx>
          <c:marker>
            <c:symbol val="none"/>
          </c:marker>
          <c:cat>
            <c:strRef>
              <c:f>'[base flu sem 29-2016.sin duplicados.xlsx]curva epidemica'!$C$3:$C$35</c:f>
              <c:strCache>
                <c:ptCount val="33"/>
                <c:pt idx="0">
                  <c:v>00-40</c:v>
                </c:pt>
                <c:pt idx="1">
                  <c:v>00-41</c:v>
                </c:pt>
                <c:pt idx="2">
                  <c:v>00-42</c:v>
                </c:pt>
                <c:pt idx="3">
                  <c:v>00-43</c:v>
                </c:pt>
                <c:pt idx="4">
                  <c:v>00-44</c:v>
                </c:pt>
                <c:pt idx="5">
                  <c:v>00-45</c:v>
                </c:pt>
                <c:pt idx="6">
                  <c:v>00-46</c:v>
                </c:pt>
                <c:pt idx="7">
                  <c:v>00-47</c:v>
                </c:pt>
                <c:pt idx="8">
                  <c:v>00-48</c:v>
                </c:pt>
                <c:pt idx="9">
                  <c:v>00-49</c:v>
                </c:pt>
                <c:pt idx="10">
                  <c:v>00-50</c:v>
                </c:pt>
                <c:pt idx="11">
                  <c:v>00-51</c:v>
                </c:pt>
                <c:pt idx="12">
                  <c:v>00-52</c:v>
                </c:pt>
                <c:pt idx="13">
                  <c:v>00-1</c:v>
                </c:pt>
                <c:pt idx="14">
                  <c:v>00-2</c:v>
                </c:pt>
                <c:pt idx="15">
                  <c:v>00-3</c:v>
                </c:pt>
                <c:pt idx="16">
                  <c:v>00-4</c:v>
                </c:pt>
                <c:pt idx="17">
                  <c:v>00-5</c:v>
                </c:pt>
                <c:pt idx="18">
                  <c:v>00-6</c:v>
                </c:pt>
                <c:pt idx="19">
                  <c:v>00-7</c:v>
                </c:pt>
                <c:pt idx="20">
                  <c:v>00-8</c:v>
                </c:pt>
                <c:pt idx="21">
                  <c:v>00-9</c:v>
                </c:pt>
                <c:pt idx="22">
                  <c:v>00-10</c:v>
                </c:pt>
                <c:pt idx="23">
                  <c:v>00-11</c:v>
                </c:pt>
                <c:pt idx="24">
                  <c:v>00-12</c:v>
                </c:pt>
                <c:pt idx="25">
                  <c:v>00-13</c:v>
                </c:pt>
                <c:pt idx="26">
                  <c:v>00-14</c:v>
                </c:pt>
                <c:pt idx="27">
                  <c:v>00-15</c:v>
                </c:pt>
                <c:pt idx="28">
                  <c:v>00-16</c:v>
                </c:pt>
                <c:pt idx="29">
                  <c:v>00-17</c:v>
                </c:pt>
                <c:pt idx="30">
                  <c:v>00-18</c:v>
                </c:pt>
                <c:pt idx="31">
                  <c:v>00-19</c:v>
                </c:pt>
                <c:pt idx="32">
                  <c:v>00-20</c:v>
                </c:pt>
              </c:strCache>
            </c:strRef>
          </c:cat>
          <c:val>
            <c:numRef>
              <c:f>'[base flu sem 29-2016.sin duplicados.xlsx]curva epidemica'!$D$3:$D$35</c:f>
              <c:numCache>
                <c:formatCode>General</c:formatCode>
                <c:ptCount val="33"/>
                <c:pt idx="0">
                  <c:v>5</c:v>
                </c:pt>
                <c:pt idx="1">
                  <c:v>6</c:v>
                </c:pt>
                <c:pt idx="2">
                  <c:v>9</c:v>
                </c:pt>
                <c:pt idx="3">
                  <c:v>5</c:v>
                </c:pt>
                <c:pt idx="4">
                  <c:v>7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7</c:v>
                </c:pt>
                <c:pt idx="9">
                  <c:v>8</c:v>
                </c:pt>
                <c:pt idx="10">
                  <c:v>6</c:v>
                </c:pt>
                <c:pt idx="11">
                  <c:v>1</c:v>
                </c:pt>
                <c:pt idx="12">
                  <c:v>4</c:v>
                </c:pt>
                <c:pt idx="13">
                  <c:v>6</c:v>
                </c:pt>
                <c:pt idx="14">
                  <c:v>6</c:v>
                </c:pt>
                <c:pt idx="15">
                  <c:v>6</c:v>
                </c:pt>
                <c:pt idx="16">
                  <c:v>4</c:v>
                </c:pt>
                <c:pt idx="17">
                  <c:v>24</c:v>
                </c:pt>
                <c:pt idx="18">
                  <c:v>21</c:v>
                </c:pt>
                <c:pt idx="19">
                  <c:v>52</c:v>
                </c:pt>
                <c:pt idx="20">
                  <c:v>67</c:v>
                </c:pt>
                <c:pt idx="21">
                  <c:v>99</c:v>
                </c:pt>
                <c:pt idx="22">
                  <c:v>152</c:v>
                </c:pt>
                <c:pt idx="23">
                  <c:v>115</c:v>
                </c:pt>
                <c:pt idx="24">
                  <c:v>55</c:v>
                </c:pt>
                <c:pt idx="25">
                  <c:v>55</c:v>
                </c:pt>
                <c:pt idx="26">
                  <c:v>32</c:v>
                </c:pt>
                <c:pt idx="27">
                  <c:v>19</c:v>
                </c:pt>
                <c:pt idx="28">
                  <c:v>15</c:v>
                </c:pt>
                <c:pt idx="29">
                  <c:v>9</c:v>
                </c:pt>
                <c:pt idx="30">
                  <c:v>11</c:v>
                </c:pt>
                <c:pt idx="31">
                  <c:v>9</c:v>
                </c:pt>
                <c:pt idx="32">
                  <c:v>9</c:v>
                </c:pt>
              </c:numCache>
            </c:numRef>
          </c:val>
        </c:ser>
        <c:ser>
          <c:idx val="1"/>
          <c:order val="1"/>
          <c:tx>
            <c:strRef>
              <c:f>'[base flu sem 29-2016.sin duplicados.xlsx]curva epidemica'!$E$2</c:f>
              <c:strCache>
                <c:ptCount val="1"/>
                <c:pt idx="0">
                  <c:v>Confirmados 233</c:v>
                </c:pt>
              </c:strCache>
            </c:strRef>
          </c:tx>
          <c:marker>
            <c:symbol val="none"/>
          </c:marker>
          <c:cat>
            <c:strRef>
              <c:f>'[base flu sem 29-2016.sin duplicados.xlsx]curva epidemica'!$C$3:$C$35</c:f>
              <c:strCache>
                <c:ptCount val="33"/>
                <c:pt idx="0">
                  <c:v>00-40</c:v>
                </c:pt>
                <c:pt idx="1">
                  <c:v>00-41</c:v>
                </c:pt>
                <c:pt idx="2">
                  <c:v>00-42</c:v>
                </c:pt>
                <c:pt idx="3">
                  <c:v>00-43</c:v>
                </c:pt>
                <c:pt idx="4">
                  <c:v>00-44</c:v>
                </c:pt>
                <c:pt idx="5">
                  <c:v>00-45</c:v>
                </c:pt>
                <c:pt idx="6">
                  <c:v>00-46</c:v>
                </c:pt>
                <c:pt idx="7">
                  <c:v>00-47</c:v>
                </c:pt>
                <c:pt idx="8">
                  <c:v>00-48</c:v>
                </c:pt>
                <c:pt idx="9">
                  <c:v>00-49</c:v>
                </c:pt>
                <c:pt idx="10">
                  <c:v>00-50</c:v>
                </c:pt>
                <c:pt idx="11">
                  <c:v>00-51</c:v>
                </c:pt>
                <c:pt idx="12">
                  <c:v>00-52</c:v>
                </c:pt>
                <c:pt idx="13">
                  <c:v>00-1</c:v>
                </c:pt>
                <c:pt idx="14">
                  <c:v>00-2</c:v>
                </c:pt>
                <c:pt idx="15">
                  <c:v>00-3</c:v>
                </c:pt>
                <c:pt idx="16">
                  <c:v>00-4</c:v>
                </c:pt>
                <c:pt idx="17">
                  <c:v>00-5</c:v>
                </c:pt>
                <c:pt idx="18">
                  <c:v>00-6</c:v>
                </c:pt>
                <c:pt idx="19">
                  <c:v>00-7</c:v>
                </c:pt>
                <c:pt idx="20">
                  <c:v>00-8</c:v>
                </c:pt>
                <c:pt idx="21">
                  <c:v>00-9</c:v>
                </c:pt>
                <c:pt idx="22">
                  <c:v>00-10</c:v>
                </c:pt>
                <c:pt idx="23">
                  <c:v>00-11</c:v>
                </c:pt>
                <c:pt idx="24">
                  <c:v>00-12</c:v>
                </c:pt>
                <c:pt idx="25">
                  <c:v>00-13</c:v>
                </c:pt>
                <c:pt idx="26">
                  <c:v>00-14</c:v>
                </c:pt>
                <c:pt idx="27">
                  <c:v>00-15</c:v>
                </c:pt>
                <c:pt idx="28">
                  <c:v>00-16</c:v>
                </c:pt>
                <c:pt idx="29">
                  <c:v>00-17</c:v>
                </c:pt>
                <c:pt idx="30">
                  <c:v>00-18</c:v>
                </c:pt>
                <c:pt idx="31">
                  <c:v>00-19</c:v>
                </c:pt>
                <c:pt idx="32">
                  <c:v>00-20</c:v>
                </c:pt>
              </c:strCache>
            </c:strRef>
          </c:cat>
          <c:val>
            <c:numRef>
              <c:f>'[base flu sem 29-2016.sin duplicados.xlsx]curva epidemica'!$E$3:$E$35</c:f>
              <c:numCache>
                <c:formatCode>General</c:formatCode>
                <c:ptCount val="33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</c:v>
                </c:pt>
                <c:pt idx="18">
                  <c:v>2</c:v>
                </c:pt>
                <c:pt idx="19">
                  <c:v>18</c:v>
                </c:pt>
                <c:pt idx="20">
                  <c:v>21</c:v>
                </c:pt>
                <c:pt idx="21">
                  <c:v>39</c:v>
                </c:pt>
                <c:pt idx="22">
                  <c:v>54</c:v>
                </c:pt>
                <c:pt idx="23">
                  <c:v>27</c:v>
                </c:pt>
                <c:pt idx="24">
                  <c:v>15</c:v>
                </c:pt>
                <c:pt idx="25">
                  <c:v>18</c:v>
                </c:pt>
                <c:pt idx="26">
                  <c:v>3</c:v>
                </c:pt>
                <c:pt idx="27">
                  <c:v>3</c:v>
                </c:pt>
                <c:pt idx="28">
                  <c:v>4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</c:numCache>
            </c:numRef>
          </c:val>
        </c:ser>
        <c:dLbls/>
        <c:marker val="1"/>
        <c:axId val="38990976"/>
        <c:axId val="38992896"/>
      </c:lineChart>
      <c:catAx>
        <c:axId val="38990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38992896"/>
        <c:crosses val="autoZero"/>
        <c:auto val="1"/>
        <c:lblAlgn val="ctr"/>
        <c:lblOffset val="100"/>
      </c:catAx>
      <c:valAx>
        <c:axId val="3899289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/>
        </c:title>
        <c:numFmt formatCode="General" sourceLinked="1"/>
        <c:tickLblPos val="nextTo"/>
        <c:crossAx val="38990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655433212167466"/>
          <c:y val="0.54355974355664549"/>
          <c:w val="0.15344107558560574"/>
          <c:h val="0.13698205757067258"/>
        </c:manualLayout>
      </c:layout>
      <c:spPr>
        <a:solidFill>
          <a:schemeClr val="bg1">
            <a:lumMod val="85000"/>
          </a:schemeClr>
        </a:solidFill>
      </c:spPr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000">
                <a:latin typeface="Arial Narrow" pitchFamily="34" charset="0"/>
              </a:rPr>
              <a:t>BCS. CURVA EPIDEMICA SEMANAL A DENGUE SEGÚN RESULTADOS 2016.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0019994038141409E-2"/>
          <c:y val="9.3067220764071201E-2"/>
          <c:w val="0.91162358860267123"/>
          <c:h val="0.77706401283172954"/>
        </c:manualLayout>
      </c:layout>
      <c:lineChart>
        <c:grouping val="standard"/>
        <c:ser>
          <c:idx val="1"/>
          <c:order val="0"/>
          <c:tx>
            <c:strRef>
              <c:f>'[dengue semana 20-2016.xlsx]CURVA'!$B$3</c:f>
              <c:strCache>
                <c:ptCount val="1"/>
                <c:pt idx="0">
                  <c:v>Casos de FHD confirmados           0</c:v>
                </c:pt>
              </c:strCache>
            </c:strRef>
          </c:tx>
          <c:marker>
            <c:symbol val="none"/>
          </c:marker>
          <c:val>
            <c:numRef>
              <c:f>'[dengue semana 20-2016.xlsx]CURVA'!$C$3:$X$3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2"/>
          <c:order val="1"/>
          <c:tx>
            <c:strRef>
              <c:f>'[dengue semana 20-2016.xlsx]CURVA'!$B$4</c:f>
              <c:strCache>
                <c:ptCount val="1"/>
                <c:pt idx="0">
                  <c:v>Casos de FD confirmados           43</c:v>
                </c:pt>
              </c:strCache>
            </c:strRef>
          </c:tx>
          <c:marker>
            <c:symbol val="none"/>
          </c:marker>
          <c:val>
            <c:numRef>
              <c:f>'[dengue semana 20-2016.xlsx]CURVA'!$C$4:$X$4</c:f>
              <c:numCache>
                <c:formatCode>General</c:formatCode>
                <c:ptCount val="22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3"/>
          <c:order val="2"/>
          <c:tx>
            <c:strRef>
              <c:f>'[dengue semana 20-2016.xlsx]CURVA'!$B$5</c:f>
              <c:strCache>
                <c:ptCount val="1"/>
                <c:pt idx="0">
                  <c:v>Casos probables                         449</c:v>
                </c:pt>
              </c:strCache>
            </c:strRef>
          </c:tx>
          <c:marker>
            <c:symbol val="none"/>
          </c:marker>
          <c:val>
            <c:numRef>
              <c:f>'[dengue semana 20-2016.xlsx]CURVA'!$C$5:$X$5</c:f>
              <c:numCache>
                <c:formatCode>General</c:formatCode>
                <c:ptCount val="22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32</c:v>
                </c:pt>
                <c:pt idx="11">
                  <c:v>12</c:v>
                </c:pt>
                <c:pt idx="12">
                  <c:v>22</c:v>
                </c:pt>
                <c:pt idx="13">
                  <c:v>17</c:v>
                </c:pt>
                <c:pt idx="14">
                  <c:v>21</c:v>
                </c:pt>
                <c:pt idx="15">
                  <c:v>12</c:v>
                </c:pt>
                <c:pt idx="16">
                  <c:v>17</c:v>
                </c:pt>
                <c:pt idx="17">
                  <c:v>10</c:v>
                </c:pt>
                <c:pt idx="18">
                  <c:v>10</c:v>
                </c:pt>
                <c:pt idx="19">
                  <c:v>22</c:v>
                </c:pt>
                <c:pt idx="20">
                  <c:v>14</c:v>
                </c:pt>
                <c:pt idx="21">
                  <c:v>5</c:v>
                </c:pt>
              </c:numCache>
            </c:numRef>
          </c:val>
        </c:ser>
        <c:dLbls/>
        <c:marker val="1"/>
        <c:axId val="56944896"/>
        <c:axId val="61084032"/>
      </c:lineChart>
      <c:catAx>
        <c:axId val="56944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semanas</a:t>
                </a:r>
              </a:p>
            </c:rich>
          </c:tx>
          <c:layout/>
        </c:title>
        <c:tickLblPos val="nextTo"/>
        <c:crossAx val="61084032"/>
        <c:crosses val="autoZero"/>
        <c:auto val="1"/>
        <c:lblAlgn val="ctr"/>
        <c:lblOffset val="100"/>
      </c:catAx>
      <c:valAx>
        <c:axId val="61084032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>
            <c:manualLayout>
              <c:xMode val="edge"/>
              <c:yMode val="edge"/>
              <c:x val="1.1265004616805181E-3"/>
              <c:y val="0.31041848935549748"/>
            </c:manualLayout>
          </c:layout>
        </c:title>
        <c:numFmt formatCode="General" sourceLinked="1"/>
        <c:tickLblPos val="nextTo"/>
        <c:crossAx val="56944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6943602271323"/>
          <c:y val="0.20718175853018372"/>
          <c:w val="0.31932601915065362"/>
          <c:h val="0.25693277923592894"/>
        </c:manualLayout>
      </c:layout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0.42056</cdr:x>
      <cdr:y>0.08901</cdr:y>
    </cdr:from>
    <cdr:to>
      <cdr:x>0.42056</cdr:x>
      <cdr:y>0.7833</cdr:y>
    </cdr:to>
    <cdr:cxnSp macro="">
      <cdr:nvCxnSpPr>
        <cdr:cNvPr id="3" name="2 Conector recto de flecha"/>
        <cdr:cNvCxnSpPr/>
      </cdr:nvCxnSpPr>
      <cdr:spPr>
        <a:xfrm xmlns:a="http://schemas.openxmlformats.org/drawingml/2006/main" flipV="1">
          <a:off x="3240360" y="360040"/>
          <a:ext cx="0" cy="280831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3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package" Target="../embeddings/Microsoft_Excel_Worksheet5.xlsx"/><Relationship Id="rId4" Type="http://schemas.openxmlformats.org/officeDocument/2006/relationships/package" Target="../embeddings/Microsoft_Excel_Worksheet4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6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INFLUENZA, DENGUE, SEMANA EPIDEMIOLOGICA  # 22             AÑO 2016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17 - 06 -2016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8029639"/>
              </p:ext>
            </p:extLst>
          </p:nvPr>
        </p:nvGraphicFramePr>
        <p:xfrm>
          <a:off x="1691680" y="1772816"/>
          <a:ext cx="4968552" cy="4464496"/>
        </p:xfrm>
        <a:graphic>
          <a:graphicData uri="http://schemas.openxmlformats.org/presentationml/2006/ole">
            <p:oleObj spid="_x0000_s1040" name="Hoja de cálculo" r:id="rId4" imgW="5562540" imgH="7067460" progId="Excel.Sheet.12">
              <p:embed/>
            </p:oleObj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BOLETIN NACIONAL SEMANAL  # 20 INNFLUENZA  2016</a:t>
            </a:r>
            <a:endParaRPr lang="es-MX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066" t="8818" r="23318" b="7958"/>
          <a:stretch/>
        </p:blipFill>
        <p:spPr bwMode="auto">
          <a:xfrm>
            <a:off x="971600" y="2132855"/>
            <a:ext cx="7632848" cy="4392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5929" y="1268760"/>
            <a:ext cx="5439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 INCIDENCIA DE INFLUENZA 2016 PERIODO  OCTUBRE 2015-ACUMULADO 2016</a:t>
            </a:r>
            <a:endParaRPr lang="es-MX" dirty="0"/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7146694"/>
              </p:ext>
            </p:extLst>
          </p:nvPr>
        </p:nvGraphicFramePr>
        <p:xfrm>
          <a:off x="685800" y="1995488"/>
          <a:ext cx="7772400" cy="3233712"/>
        </p:xfrm>
        <a:graphic>
          <a:graphicData uri="http://schemas.openxmlformats.org/presentationml/2006/ole">
            <p:oleObj spid="_x0000_s27654" name="Hoja de cálculo" r:id="rId4" imgW="7772490" imgH="2866935" progId="Excel.Sheet.12">
              <p:embed/>
            </p:oleObj>
          </a:graphicData>
        </a:graphic>
      </p:graphicFrame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8" name="1 Gráfico"/>
          <p:cNvGraphicFramePr/>
          <p:nvPr>
            <p:extLst>
              <p:ext uri="{D42A27DB-BD31-4B8C-83A1-F6EECF244321}">
                <p14:modId xmlns:p14="http://schemas.microsoft.com/office/powerpoint/2010/main" xmlns="" val="2151493907"/>
              </p:ext>
            </p:extLst>
          </p:nvPr>
        </p:nvGraphicFramePr>
        <p:xfrm>
          <a:off x="755576" y="1700808"/>
          <a:ext cx="7704856" cy="4332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123728" y="3140968"/>
            <a:ext cx="504056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2015</a:t>
            </a:r>
            <a:endParaRPr lang="es-MX" sz="1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516216" y="2780929"/>
            <a:ext cx="504056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2016</a:t>
            </a:r>
            <a:endParaRPr lang="es-MX" sz="1000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Mosaico de red negativa de Influenza</a:t>
            </a:r>
            <a:endParaRPr lang="es-MX" sz="1200" dirty="0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59109417"/>
              </p:ext>
            </p:extLst>
          </p:nvPr>
        </p:nvGraphicFramePr>
        <p:xfrm>
          <a:off x="683568" y="2348880"/>
          <a:ext cx="7359125" cy="2520280"/>
        </p:xfrm>
        <a:graphic>
          <a:graphicData uri="http://schemas.openxmlformats.org/presentationml/2006/ole">
            <p:oleObj spid="_x0000_s7174" name="Hoja de cálculo" r:id="rId4" imgW="9439200" imgH="3248115" progId="Excel.Sheet.12">
              <p:embed/>
            </p:oleObj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661388"/>
            <a:ext cx="1742906" cy="89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69433085"/>
              </p:ext>
            </p:extLst>
          </p:nvPr>
        </p:nvGraphicFramePr>
        <p:xfrm>
          <a:off x="1907773" y="1556792"/>
          <a:ext cx="5248275" cy="1616199"/>
        </p:xfrm>
        <a:graphic>
          <a:graphicData uri="http://schemas.openxmlformats.org/presentationml/2006/ole">
            <p:oleObj spid="_x0000_s28678" name="Hoja de cálculo" r:id="rId4" imgW="5248260" imgH="1400175" progId="Excel.Sheet.12">
              <p:embed/>
            </p:oleObj>
          </a:graphicData>
        </a:graphic>
      </p:graphicFrame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8908414"/>
              </p:ext>
            </p:extLst>
          </p:nvPr>
        </p:nvGraphicFramePr>
        <p:xfrm>
          <a:off x="971600" y="3429000"/>
          <a:ext cx="6912768" cy="2592288"/>
        </p:xfrm>
        <a:graphic>
          <a:graphicData uri="http://schemas.openxmlformats.org/presentationml/2006/ole">
            <p:oleObj spid="_x0000_s28679" name="Hoja de cálculo" r:id="rId5" imgW="5038740" imgH="2200275" progId="Excel.Sheet.12">
              <p:embed/>
            </p:oleObj>
          </a:graphicData>
        </a:graphic>
      </p:graphicFrame>
      <p:pic>
        <p:nvPicPr>
          <p:cNvPr id="10" name="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07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8896138"/>
              </p:ext>
            </p:extLst>
          </p:nvPr>
        </p:nvGraphicFramePr>
        <p:xfrm>
          <a:off x="1225342" y="2060848"/>
          <a:ext cx="6587017" cy="3096344"/>
        </p:xfrm>
        <a:graphic>
          <a:graphicData uri="http://schemas.openxmlformats.org/presentationml/2006/ole">
            <p:oleObj spid="_x0000_s22532" name="Hoja de cálculo" r:id="rId4" imgW="4791150" imgH="2181135" progId="Excel.Sheet.12">
              <p:embed/>
            </p:oleObj>
          </a:graphicData>
        </a:graphic>
      </p:graphicFrame>
      <p:pic>
        <p:nvPicPr>
          <p:cNvPr id="8" name="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8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8" name="1 Gráfico"/>
          <p:cNvGraphicFramePr/>
          <p:nvPr>
            <p:extLst>
              <p:ext uri="{D42A27DB-BD31-4B8C-83A1-F6EECF244321}">
                <p14:modId xmlns:p14="http://schemas.microsoft.com/office/powerpoint/2010/main" xmlns="" val="3371750079"/>
              </p:ext>
            </p:extLst>
          </p:nvPr>
        </p:nvGraphicFramePr>
        <p:xfrm>
          <a:off x="755576" y="1772816"/>
          <a:ext cx="76328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109</Words>
  <Application>Microsoft Office PowerPoint</Application>
  <PresentationFormat>Presentación en pantalla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Hoja de cálculo</vt:lpstr>
      <vt:lpstr>B.C.S.  PANORAMA EPIDEMIOLOGICO 2016</vt:lpstr>
      <vt:lpstr>MORBILIDAD GENERAL 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136</cp:revision>
  <dcterms:created xsi:type="dcterms:W3CDTF">2014-01-30T02:50:58Z</dcterms:created>
  <dcterms:modified xsi:type="dcterms:W3CDTF">2016-08-13T19:05:21Z</dcterms:modified>
</cp:coreProperties>
</file>